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93" r:id="rId2"/>
    <p:sldId id="315" r:id="rId3"/>
    <p:sldId id="301" r:id="rId4"/>
    <p:sldId id="299" r:id="rId5"/>
    <p:sldId id="278" r:id="rId6"/>
    <p:sldId id="283" r:id="rId7"/>
    <p:sldId id="284" r:id="rId8"/>
    <p:sldId id="285" r:id="rId9"/>
    <p:sldId id="314" r:id="rId10"/>
    <p:sldId id="265" r:id="rId11"/>
    <p:sldId id="275" r:id="rId12"/>
    <p:sldId id="288" r:id="rId13"/>
    <p:sldId id="289" r:id="rId14"/>
    <p:sldId id="272" r:id="rId15"/>
    <p:sldId id="290" r:id="rId16"/>
    <p:sldId id="292" r:id="rId17"/>
    <p:sldId id="294" r:id="rId18"/>
    <p:sldId id="305" r:id="rId19"/>
    <p:sldId id="306" r:id="rId20"/>
    <p:sldId id="307" r:id="rId21"/>
    <p:sldId id="308" r:id="rId22"/>
    <p:sldId id="310" r:id="rId23"/>
    <p:sldId id="313" r:id="rId24"/>
    <p:sldId id="295" r:id="rId25"/>
    <p:sldId id="296" r:id="rId26"/>
    <p:sldId id="297" r:id="rId27"/>
    <p:sldId id="274" r:id="rId28"/>
    <p:sldId id="302" r:id="rId29"/>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348" autoAdjust="0"/>
    <p:restoredTop sz="94660"/>
  </p:normalViewPr>
  <p:slideViewPr>
    <p:cSldViewPr snapToGrid="0">
      <p:cViewPr varScale="1">
        <p:scale>
          <a:sx n="68" d="100"/>
          <a:sy n="68" d="100"/>
        </p:scale>
        <p:origin x="124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22/02/2024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22/02/2024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22/02/2024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22/02/2024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22/02/2024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22/02/2024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22/02/2024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22/02/2024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22/02/2024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22/02/2024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22/02/2024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22/02/2024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513237"/>
              <a:ext cx="2022119" cy="629543"/>
            </a:xfrm>
            <a:prstGeom prst="rect">
              <a:avLst/>
            </a:prstGeom>
            <a:noFill/>
          </p:spPr>
          <p:txBody>
            <a:bodyPr wrap="square" rtlCol="0">
              <a:spAutoFit/>
            </a:bodyPr>
            <a:lstStyle/>
            <a:p>
              <a:pPr algn="ctr"/>
              <a:r>
                <a:rPr lang="en-GB" sz="4800" dirty="0">
                  <a:solidFill>
                    <a:schemeClr val="accent3">
                      <a:lumMod val="50000"/>
                    </a:schemeClr>
                  </a:solidFill>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7885990"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590298" y="5138529"/>
              <a:ext cx="1321905" cy="808593"/>
            </a:xfrm>
            <a:prstGeom prst="rect">
              <a:avLst/>
            </a:prstGeom>
            <a:noFill/>
          </p:spPr>
          <p:txBody>
            <a:bodyPr wrap="square" rtlCol="0">
              <a:spAutoFit/>
            </a:bodyPr>
            <a:lstStyle/>
            <a:p>
              <a:pPr algn="ctr"/>
              <a:r>
                <a:rPr lang="en-GB" sz="3168" dirty="0"/>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230014"/>
            <a:ext cx="13620463" cy="6001643"/>
          </a:xfrm>
          <a:prstGeom prst="rect">
            <a:avLst/>
          </a:prstGeom>
          <a:noFill/>
        </p:spPr>
        <p:txBody>
          <a:bodyPr wrap="square" rtlCol="0">
            <a:spAutoFit/>
          </a:bodyPr>
          <a:lstStyle/>
          <a:p>
            <a:pPr algn="ctr" defTabSz="1207069">
              <a:defRPr/>
            </a:pPr>
            <a:r>
              <a:rPr lang="en-GB" sz="4800" dirty="0">
                <a:solidFill>
                  <a:prstClr val="black"/>
                </a:solidFill>
                <a:latin typeface="Calibri" panose="020F0502020204030204"/>
              </a:rPr>
              <a:t>This is the end of the experiment!</a:t>
            </a:r>
          </a:p>
          <a:p>
            <a:pPr algn="ctr" defTabSz="1207069">
              <a:defRPr/>
            </a:pPr>
            <a:endParaRPr lang="en-GB" sz="4800" dirty="0">
              <a:solidFill>
                <a:prstClr val="black"/>
              </a:solidFill>
              <a:latin typeface="Calibri" panose="020F0502020204030204"/>
            </a:endParaRPr>
          </a:p>
          <a:p>
            <a:pPr algn="ctr" defTabSz="1207069">
              <a:defRPr/>
            </a:pPr>
            <a:endParaRPr lang="en-GB" sz="4800" dirty="0">
              <a:solidFill>
                <a:prstClr val="black"/>
              </a:solidFill>
              <a:latin typeface="Calibri" panose="020F0502020204030204"/>
            </a:endParaRPr>
          </a:p>
          <a:p>
            <a:pPr algn="ctr" defTabSz="1207069">
              <a:defRPr/>
            </a:pPr>
            <a:r>
              <a:rPr lang="en-GB" sz="4800" dirty="0">
                <a:solidFill>
                  <a:prstClr val="black"/>
                </a:solidFill>
                <a:latin typeface="Calibri" panose="020F0502020204030204"/>
              </a:rPr>
              <a:t>Thank you for taking part! </a:t>
            </a:r>
            <a:r>
              <a:rPr lang="en-GB" sz="4800" dirty="0">
                <a:solidFill>
                  <a:prstClr val="black"/>
                </a:solidFill>
                <a:latin typeface="Calibri" panose="020F0502020204030204"/>
                <a:sym typeface="Wingdings" panose="05000000000000000000" pitchFamily="2" charset="2"/>
              </a:rPr>
              <a:t></a:t>
            </a: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r>
              <a:rPr lang="en-GB" sz="4800" dirty="0">
                <a:solidFill>
                  <a:prstClr val="black"/>
                </a:solidFill>
                <a:latin typeface="Calibri" panose="020F0502020204030204"/>
                <a:sym typeface="Wingdings" panose="05000000000000000000" pitchFamily="2" charset="2"/>
              </a:rPr>
              <a:t>You can come back to PROLIFIC now by clicking the link below:</a:t>
            </a:r>
            <a:endParaRPr lang="en-GB" sz="4800" dirty="0">
              <a:solidFill>
                <a:prstClr val="black"/>
              </a:solidFill>
              <a:latin typeface="Calibri" panose="020F0502020204030204"/>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few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encounter a confidence rating reflecting your certainty regarding the chosen option. </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2483533"/>
            <a:ext cx="15265771" cy="9848850"/>
          </a:xfrm>
          <a:prstGeom prst="rect">
            <a:avLst/>
          </a:prstGeom>
          <a:noFill/>
        </p:spPr>
        <p:txBody>
          <a:bodyPr wrap="square" rtlCol="0">
            <a:spAutoFit/>
          </a:bodyPr>
          <a:lstStyle/>
          <a:p>
            <a:pPr marL="603535" indent="-603535">
              <a:buFont typeface="Arial" panose="020B0604020202020204" pitchFamily="34" charset="0"/>
              <a:buChar char="•"/>
            </a:pPr>
            <a:r>
              <a:rPr kumimoji="0" lang="en-GB" sz="4800" b="0" i="0" u="none" strike="noStrike" kern="1200" cap="none" spc="0" normalizeH="0" baseline="0" noProof="0" dirty="0">
                <a:ln>
                  <a:noFill/>
                </a:ln>
                <a:solidFill>
                  <a:prstClr val="black"/>
                </a:solidFill>
                <a:effectLst/>
                <a:uLnTx/>
                <a:uFillTx/>
                <a:latin typeface="Calibri" panose="020F0502020204030204"/>
                <a:ea typeface="+mn-ea"/>
                <a:cs typeface="+mn-cs"/>
              </a:rPr>
              <a:t>Welcome, and thank you for completing the earlier survey session.  By returning today and completing the session, </a:t>
            </a:r>
            <a:r>
              <a:rPr lang="en-GB" sz="5400" dirty="0"/>
              <a:t>you will earn an extra bonus based on your performance, </a:t>
            </a:r>
            <a:r>
              <a:rPr lang="en-GB" sz="5400" b="1" dirty="0">
                <a:solidFill>
                  <a:srgbClr val="00C47F"/>
                </a:solidFill>
              </a:rPr>
              <a:t>up to an additional £6.00!</a:t>
            </a:r>
            <a:endParaRPr lang="en-GB" sz="5400" dirty="0"/>
          </a:p>
          <a:p>
            <a:pPr marL="603535" indent="-603535">
              <a:buFont typeface="Arial" panose="020B0604020202020204" pitchFamily="34" charset="0"/>
              <a:buChar char="•"/>
            </a:pPr>
            <a:endParaRPr lang="en-GB" sz="2800" dirty="0"/>
          </a:p>
          <a:p>
            <a:pPr marL="603535" indent="-603535">
              <a:buFont typeface="Arial" panose="020B0604020202020204" pitchFamily="34" charset="0"/>
              <a:buChar char="•"/>
            </a:pPr>
            <a:r>
              <a:rPr lang="en-GB" sz="4800" b="1" dirty="0"/>
              <a:t>The performance bonus will be paid only after successful completion of Session 2 in 2 days. </a:t>
            </a:r>
          </a:p>
          <a:p>
            <a:pPr marL="603535" indent="-603535">
              <a:buFont typeface="Arial" panose="020B0604020202020204" pitchFamily="34" charset="0"/>
              <a:buChar char="•"/>
            </a:pPr>
            <a:endParaRPr lang="en-GB" sz="4800" b="1" dirty="0">
              <a:solidFill>
                <a:schemeClr val="accent6">
                  <a:lumMod val="75000"/>
                </a:schemeClr>
              </a:solidFill>
            </a:endParaRPr>
          </a:p>
          <a:p>
            <a:pPr marL="603535" indent="-603535">
              <a:buFont typeface="Arial" panose="020B0604020202020204" pitchFamily="34" charset="0"/>
              <a:buChar char="•"/>
            </a:pPr>
            <a:r>
              <a:rPr lang="en-GB" sz="4800" dirty="0"/>
              <a:t>A follow-up third session invitation may come in 1 week from today.  Completing that session will also lead to a bonus.</a:t>
            </a:r>
            <a:endParaRPr lang="en-GB" sz="4800" dirty="0">
              <a:solidFill>
                <a:srgbClr val="00ACEB"/>
              </a:solidFill>
            </a:endParaRPr>
          </a:p>
          <a:p>
            <a:pPr marL="603535" indent="-603535">
              <a:buFont typeface="Arial" panose="020B0604020202020204" pitchFamily="34" charset="0"/>
              <a:buChar char="•"/>
            </a:pPr>
            <a:endParaRPr lang="en-GB" sz="4800" b="1" dirty="0">
              <a:solidFill>
                <a:schemeClr val="accent6">
                  <a:lumMod val="75000"/>
                </a:schemeClr>
              </a:solidFill>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22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60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reward learning experiment!</a:t>
            </a:r>
          </a:p>
        </p:txBody>
      </p:sp>
    </p:spTree>
    <p:extLst>
      <p:ext uri="{BB962C8B-B14F-4D97-AF65-F5344CB8AC3E}">
        <p14:creationId xmlns:p14="http://schemas.microsoft.com/office/powerpoint/2010/main" val="3850753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921472"/>
            <a:ext cx="15732725" cy="3164456"/>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9182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143972"/>
            <a:ext cx="9676754" cy="5907356"/>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spTree>
    <p:extLst>
      <p:ext uri="{BB962C8B-B14F-4D97-AF65-F5344CB8AC3E}">
        <p14:creationId xmlns:p14="http://schemas.microsoft.com/office/powerpoint/2010/main" val="104968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925279"/>
            <a:ext cx="15732725" cy="2315506"/>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7" name="Group 6">
            <a:extLst>
              <a:ext uri="{FF2B5EF4-FFF2-40B4-BE49-F238E27FC236}">
                <a16:creationId xmlns:a16="http://schemas.microsoft.com/office/drawing/2014/main" id="{75975FDB-1823-0C1D-1BA3-8F93245AEE11}"/>
              </a:ext>
            </a:extLst>
          </p:cNvPr>
          <p:cNvGrpSpPr/>
          <p:nvPr/>
        </p:nvGrpSpPr>
        <p:grpSpPr>
          <a:xfrm>
            <a:off x="3231510" y="4143972"/>
            <a:ext cx="9676754" cy="5907356"/>
            <a:chOff x="3214576" y="3409360"/>
            <a:chExt cx="9676754" cy="5907356"/>
          </a:xfrm>
        </p:grpSpPr>
        <p:pic>
          <p:nvPicPr>
            <p:cNvPr id="8" name="Picture 7">
              <a:extLst>
                <a:ext uri="{FF2B5EF4-FFF2-40B4-BE49-F238E27FC236}">
                  <a16:creationId xmlns:a16="http://schemas.microsoft.com/office/drawing/2014/main" id="{20238FCB-8206-FC7D-DAE7-03186A87634A}"/>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9" name="Picture 8">
              <a:extLst>
                <a:ext uri="{FF2B5EF4-FFF2-40B4-BE49-F238E27FC236}">
                  <a16:creationId xmlns:a16="http://schemas.microsoft.com/office/drawing/2014/main" id="{81095542-C6B9-C94E-36AA-7F3AD4D81818}"/>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0" name="TextBox 9">
              <a:extLst>
                <a:ext uri="{FF2B5EF4-FFF2-40B4-BE49-F238E27FC236}">
                  <a16:creationId xmlns:a16="http://schemas.microsoft.com/office/drawing/2014/main" id="{98C6124F-E1BE-5A25-3C09-8ECA21CAB595}"/>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1" name="TextBox 10">
              <a:extLst>
                <a:ext uri="{FF2B5EF4-FFF2-40B4-BE49-F238E27FC236}">
                  <a16:creationId xmlns:a16="http://schemas.microsoft.com/office/drawing/2014/main" id="{4A269177-57FB-A6CB-9004-DE1C9F275D01}"/>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sp>
        <p:nvSpPr>
          <p:cNvPr id="12" name="TextBox 11">
            <a:extLst>
              <a:ext uri="{FF2B5EF4-FFF2-40B4-BE49-F238E27FC236}">
                <a16:creationId xmlns:a16="http://schemas.microsoft.com/office/drawing/2014/main" id="{FB9DB51D-7422-0E2B-0726-F5EB18530134}"/>
              </a:ext>
            </a:extLst>
          </p:cNvPr>
          <p:cNvSpPr txBox="1"/>
          <p:nvPr/>
        </p:nvSpPr>
        <p:spPr>
          <a:xfrm>
            <a:off x="183963" y="-9182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92741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spTree>
    <p:extLst>
      <p:ext uri="{BB962C8B-B14F-4D97-AF65-F5344CB8AC3E}">
        <p14:creationId xmlns:p14="http://schemas.microsoft.com/office/powerpoint/2010/main" val="1329285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898707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000" dirty="0">
                <a:solidFill>
                  <a:schemeClr val="tx1">
                    <a:lumMod val="50000"/>
                    <a:lumOff val="50000"/>
                  </a:schemeClr>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1955375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3" name="TextBox 2">
            <a:extLst>
              <a:ext uri="{FF2B5EF4-FFF2-40B4-BE49-F238E27FC236}">
                <a16:creationId xmlns:a16="http://schemas.microsoft.com/office/drawing/2014/main" id="{F661149E-3536-7A19-2B53-8D84577B7266}"/>
              </a:ext>
            </a:extLst>
          </p:cNvPr>
          <p:cNvSpPr txBox="1"/>
          <p:nvPr/>
        </p:nvSpPr>
        <p:spPr>
          <a:xfrm>
            <a:off x="1180851" y="259909"/>
            <a:ext cx="13620463" cy="1015663"/>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6247864"/>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endParaRPr lang="en-GB" sz="4000" dirty="0"/>
          </a:p>
          <a:p>
            <a:pPr algn="just"/>
            <a:r>
              <a:rPr lang="en-GB" sz="4000" dirty="0"/>
              <a:t>Then, after some delay, you will see feedback.</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1820267" y="6200997"/>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8636311" y="6165740"/>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171615" y="7758975"/>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9340400" y="7644676"/>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40794</TotalTime>
  <Words>1826</Words>
  <Application>Microsoft Office PowerPoint</Application>
  <PresentationFormat>Custom</PresentationFormat>
  <Paragraphs>220</Paragraphs>
  <Slides>28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Google Sans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Ozkan, Aysegul</cp:lastModifiedBy>
  <cp:revision>174</cp:revision>
  <dcterms:created xsi:type="dcterms:W3CDTF">2023-05-23T15:53:47Z</dcterms:created>
  <dcterms:modified xsi:type="dcterms:W3CDTF">2024-02-22T13:58:48Z</dcterms:modified>
</cp:coreProperties>
</file>

<file path=docProps/thumbnail.jpeg>
</file>